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0" r:id="rId4"/>
    <p:sldId id="265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807D5-207B-4E12-92C3-40B0528BEC46}" type="datetimeFigureOut">
              <a:rPr lang="nb-NO" smtClean="0"/>
              <a:t>11.04.2024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0883C-E3AB-4268-821D-A2B8B6C6E9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936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FC5C3-0080-4AEF-8893-1EC486F418E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11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FC5C3-0080-4AEF-8893-1EC486F418E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6240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FC5C3-0080-4AEF-8893-1EC486F418E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4839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FC5C3-0080-4AEF-8893-1EC486F418E3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39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6045200"/>
            <a:ext cx="12192000" cy="81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pic>
        <p:nvPicPr>
          <p:cNvPr id="7" name="Bilde 6" descr="PPT_side1_topp_utfallend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84254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612902"/>
            <a:ext cx="9144000" cy="1897063"/>
          </a:xfrm>
        </p:spPr>
        <p:txBody>
          <a:bodyPr anchor="b">
            <a:normAutofit/>
          </a:bodyPr>
          <a:lstStyle>
            <a:lvl1pPr algn="ctr"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422031" y="457201"/>
            <a:ext cx="902677" cy="817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90247" y="589085"/>
            <a:ext cx="1371600" cy="553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433819"/>
            <a:ext cx="2173818" cy="70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8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2478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0"/>
            <a:ext cx="1217506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pic>
        <p:nvPicPr>
          <p:cNvPr id="10" name="Bilde 9" descr="bunn_pp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42781" y="4842332"/>
            <a:ext cx="2954508" cy="1068947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1" y="1066800"/>
            <a:ext cx="12175067" cy="27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2" y="870438"/>
            <a:ext cx="2628900" cy="511712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2" y="393700"/>
            <a:ext cx="7734300" cy="60706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9" name="Bilde 8" descr="linj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2189" y="3408859"/>
            <a:ext cx="6070334" cy="51939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 rot="5400000">
            <a:off x="-419629" y="1164698"/>
            <a:ext cx="2028825" cy="486833"/>
          </a:xfrm>
        </p:spPr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 rot="5400000">
            <a:off x="-414274" y="3188164"/>
            <a:ext cx="2018107" cy="486833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 rot="5400000">
            <a:off x="-417054" y="5209054"/>
            <a:ext cx="2023668" cy="486833"/>
          </a:xfrm>
        </p:spPr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Bilde 10" descr="SfjordKomm_logo_horisontal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570823" y="171864"/>
            <a:ext cx="922080" cy="73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58775" indent="-358775">
              <a:defRPr sz="2800"/>
            </a:lvl1pPr>
            <a:lvl2pPr marL="719138" indent="-360363">
              <a:defRPr sz="2000"/>
            </a:lvl2pPr>
            <a:lvl3pPr marL="1077913" indent="-358775">
              <a:defRPr sz="1800"/>
            </a:lvl3pPr>
            <a:lvl4pPr marL="1436688" indent="-358775">
              <a:defRPr sz="1600"/>
            </a:lvl4pPr>
            <a:lvl5pPr marL="1795463" indent="-358775"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48750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2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lite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58775" indent="-358775">
              <a:defRPr sz="3300"/>
            </a:lvl1pPr>
            <a:lvl2pPr marL="719138" indent="-360363">
              <a:defRPr sz="2000"/>
            </a:lvl2pPr>
            <a:lvl3pPr marL="1077913" indent="-358775">
              <a:defRPr sz="1800"/>
            </a:lvl3pPr>
            <a:lvl4pPr marL="1436688" indent="-358775">
              <a:defRPr sz="1600"/>
            </a:lvl4pPr>
            <a:lvl5pPr marL="1795463" indent="-358775"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48750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2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473203"/>
            <a:ext cx="5181600" cy="47037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473203"/>
            <a:ext cx="5181600" cy="47037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1896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9" y="15033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9" y="2425702"/>
            <a:ext cx="5157787" cy="3763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2" y="15033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2" y="2425702"/>
            <a:ext cx="5183188" cy="3763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Tit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10556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777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5" name="Rektangel 4"/>
          <p:cNvSpPr/>
          <p:nvPr userDrawn="1"/>
        </p:nvSpPr>
        <p:spPr>
          <a:xfrm>
            <a:off x="1" y="1066800"/>
            <a:ext cx="12175067" cy="27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397693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296866"/>
            <a:ext cx="3932237" cy="84613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1308100"/>
            <a:ext cx="6172200" cy="45529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1308100"/>
            <a:ext cx="3932237" cy="45608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409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296865"/>
            <a:ext cx="3932237" cy="83343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296865"/>
            <a:ext cx="6172200" cy="556418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1320800"/>
            <a:ext cx="3932237" cy="45481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473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bunn_pp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656" y="6056290"/>
            <a:ext cx="3939344" cy="80171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59171" y="279403"/>
            <a:ext cx="9073661" cy="865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493861"/>
            <a:ext cx="10515600" cy="4683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182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C4DB-620F-490E-84A2-0421D40EF498}" type="datetimeFigureOut">
              <a:rPr lang="nb-NO" smtClean="0"/>
              <a:pPr/>
              <a:t>11.04.2024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182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182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61AAB-F8EC-4CF3-A5F7-9A2A7DE24C2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Bilde 10" descr="linje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36910"/>
            <a:ext cx="12195468" cy="5689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7" y="525780"/>
            <a:ext cx="1540764" cy="50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3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3400" indent="-261938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4863" indent="-27146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7913" indent="-2730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9375" indent="-27146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rsmal.no/hvordan-fungerer-en-norsk-barnehag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5 SKRITT PÅ VEI MOT EN GOD FLERKULTURELL BARNEHAGE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Tove C. Kittelsen</a:t>
            </a:r>
          </a:p>
          <a:p>
            <a:r>
              <a:rPr lang="nb-NO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187093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5057F7-45C7-4F42-A11A-1C6826DD8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accent6"/>
                </a:solidFill>
              </a:rPr>
              <a:t>5 skritt på vei mot en god flerkulturell barnehage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A48EB0-A095-42D0-9473-4C6052D1B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b-NO" dirty="0"/>
              <a:t>1) Språklig og kulturelt mangfold er godt synlig vår barnehage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b-NO" dirty="0"/>
              <a:t>2) Språklig og kulturelt mangfold er integrert i våre planer og pedagogikk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b-NO" dirty="0"/>
              <a:t>3) Vi har fokus på språkutvikling og språkmiljø, inkludert bruk av morsmål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b-NO" dirty="0"/>
              <a:t>4) Vi har god kjennskap til barnas bakgrunn og godt samarbeid med alle foresatte, uavhengig av språk og kultur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b-NO" dirty="0"/>
              <a:t>5) Vi har felles bevissthet og kompetanse på språklig og kulturelt mangfold</a:t>
            </a:r>
          </a:p>
        </p:txBody>
      </p:sp>
    </p:spTree>
    <p:extLst>
      <p:ext uri="{BB962C8B-B14F-4D97-AF65-F5344CB8AC3E}">
        <p14:creationId xmlns:p14="http://schemas.microsoft.com/office/powerpoint/2010/main" val="271535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6CA621-549D-44E0-903B-D37562E2A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169" y="254689"/>
            <a:ext cx="9073661" cy="865189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accent6"/>
                </a:solidFill>
              </a:rPr>
              <a:t>1) Språklig og kulturelt mangfold er godt synlig vår barnehage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80A10F-0CC8-4D44-A53B-F3AE6B84E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97" y="1617429"/>
            <a:ext cx="10515600" cy="52405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>
              <a:solidFill>
                <a:srgbClr val="FF0000"/>
              </a:solidFill>
            </a:endParaRPr>
          </a:p>
          <a:p>
            <a:r>
              <a:rPr lang="nb-NO" dirty="0"/>
              <a:t>Vi har leker, utstyr og interiør som reflekterer det kulturelle mangfoldet</a:t>
            </a:r>
          </a:p>
          <a:p>
            <a:r>
              <a:rPr lang="nb-NO" dirty="0"/>
              <a:t>Vi bruker flagg og kart fra relevante land eller folkegrupper</a:t>
            </a:r>
          </a:p>
          <a:p>
            <a:r>
              <a:rPr lang="nb-NO" dirty="0"/>
              <a:t>Vi synliggjør og benytter ord fra barnas morsmål </a:t>
            </a:r>
          </a:p>
          <a:p>
            <a:r>
              <a:rPr lang="nb-NO" dirty="0"/>
              <a:t>Vi benytter flerspråklige bøker og bøker som representerer kulturelt mangfold</a:t>
            </a:r>
          </a:p>
          <a:p>
            <a:r>
              <a:rPr lang="nb-NO" dirty="0"/>
              <a:t>Vi lager /spiser mat fra barnas hjemland</a:t>
            </a:r>
          </a:p>
          <a:p>
            <a:r>
              <a:rPr lang="nb-NO" dirty="0"/>
              <a:t>Vi hører musikk og sanger fra barnas hjemland</a:t>
            </a:r>
          </a:p>
          <a:p>
            <a:pPr lvl="1"/>
            <a:endParaRPr lang="nb-NO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dirty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672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2425B4-746E-4080-84D1-CD5DB15FF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accent6"/>
                </a:solidFill>
              </a:rPr>
              <a:t>2) Språklig og kulturelt mangfold er integrert i våre planer og pedagogikk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A0A94F-F6E6-4E5D-A943-4A8243430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2000" u="sng" dirty="0">
              <a:solidFill>
                <a:schemeClr val="accent3"/>
              </a:solidFill>
            </a:endParaRPr>
          </a:p>
          <a:p>
            <a:r>
              <a:rPr lang="nb-NO" dirty="0"/>
              <a:t>Årsplanen har spesifikt fokus på arbeid med mangfold og språk</a:t>
            </a:r>
          </a:p>
          <a:p>
            <a:r>
              <a:rPr lang="nb-NO" dirty="0"/>
              <a:t>Vi planlegger og gjennomfører prosjekter rundt dette temaet</a:t>
            </a:r>
          </a:p>
          <a:p>
            <a:r>
              <a:rPr lang="nb-NO" dirty="0"/>
              <a:t>Vi har et </a:t>
            </a:r>
            <a:r>
              <a:rPr lang="nb-NO" dirty="0" err="1"/>
              <a:t>årshjul</a:t>
            </a:r>
            <a:r>
              <a:rPr lang="nb-NO" dirty="0"/>
              <a:t> for markering av ulike lands høytider/fester</a:t>
            </a:r>
          </a:p>
          <a:p>
            <a:r>
              <a:rPr lang="nb-NO" dirty="0"/>
              <a:t>Vi har markerer morsmålsdagen, FN-dagen, etc.</a:t>
            </a:r>
          </a:p>
          <a:p>
            <a:r>
              <a:rPr lang="nb-NO" dirty="0"/>
              <a:t>Vi planlegger og gjennomfører dager/uker med fokus på et lands språk og kultur </a:t>
            </a:r>
          </a:p>
        </p:txBody>
      </p:sp>
    </p:spTree>
    <p:extLst>
      <p:ext uri="{BB962C8B-B14F-4D97-AF65-F5344CB8AC3E}">
        <p14:creationId xmlns:p14="http://schemas.microsoft.com/office/powerpoint/2010/main" val="98500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96CF93-58A6-4C72-9C16-2E1469A05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>
                <a:solidFill>
                  <a:schemeClr val="accent6"/>
                </a:solidFill>
              </a:rPr>
              <a:t>3) Vi har fokus på språkutvikling og språkmiljø, inkludert bruk av morsmål</a:t>
            </a:r>
            <a:br>
              <a:rPr lang="nb-NO" dirty="0">
                <a:solidFill>
                  <a:schemeClr val="accent6"/>
                </a:solidFill>
              </a:rPr>
            </a:br>
            <a:endParaRPr lang="nb-NO" dirty="0">
              <a:solidFill>
                <a:schemeClr val="accent6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1108A1-3312-4509-8AE8-5F512462F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>
              <a:solidFill>
                <a:srgbClr val="FF0000"/>
              </a:solidFill>
            </a:endParaRPr>
          </a:p>
          <a:p>
            <a:r>
              <a:rPr lang="nb-NO" dirty="0">
                <a:solidFill>
                  <a:schemeClr val="accent1"/>
                </a:solidFill>
              </a:rPr>
              <a:t>Vi har oversikt over barnehagens ulike språk og språkkompetanse, både hos barn, foresatte og ansatte</a:t>
            </a:r>
          </a:p>
          <a:p>
            <a:r>
              <a:rPr lang="nb-NO" dirty="0">
                <a:solidFill>
                  <a:schemeClr val="accent1"/>
                </a:solidFill>
              </a:rPr>
              <a:t>Vi jobber planlagt og strukturert med å styrke barnas norskferdigheter</a:t>
            </a:r>
          </a:p>
          <a:p>
            <a:r>
              <a:rPr lang="nb-NO" dirty="0">
                <a:solidFill>
                  <a:schemeClr val="accent1"/>
                </a:solidFill>
              </a:rPr>
              <a:t>Vi samarbeider godt med hjemmene for å bidra til morsmålsutvikling</a:t>
            </a:r>
          </a:p>
          <a:p>
            <a:r>
              <a:rPr lang="nb-NO" dirty="0">
                <a:solidFill>
                  <a:schemeClr val="accent1"/>
                </a:solidFill>
              </a:rPr>
              <a:t>Vi har et godt samarbeid med PPT ved behov</a:t>
            </a:r>
          </a:p>
          <a:p>
            <a:r>
              <a:rPr lang="nb-NO" dirty="0">
                <a:solidFill>
                  <a:schemeClr val="accent1"/>
                </a:solidFill>
              </a:rPr>
              <a:t>Vi benytter de ulike språkene daglig, i grupper og samlet</a:t>
            </a:r>
          </a:p>
          <a:p>
            <a:pPr marL="0" indent="0">
              <a:buNone/>
            </a:pPr>
            <a:endParaRPr lang="nb-NO" dirty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04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143F00-3CB4-4902-B584-30DDC463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/>
            </a:br>
            <a:r>
              <a:rPr lang="nb-NO" sz="2700">
                <a:solidFill>
                  <a:schemeClr val="accent6"/>
                </a:solidFill>
              </a:rPr>
              <a:t>4) Vi har god kjennskap til barnas bakgrunn og godt samarbeid med alle foresatte, uavhengig av språk og kultur</a:t>
            </a:r>
            <a:br>
              <a:rPr lang="nb-NO" sz="270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FA0217-F2BD-4C6F-88BC-577535735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>
              <a:solidFill>
                <a:srgbClr val="FF0000"/>
              </a:solidFill>
            </a:endParaRPr>
          </a:p>
          <a:p>
            <a:r>
              <a:rPr lang="nb-NO" sz="3000" dirty="0">
                <a:solidFill>
                  <a:schemeClr val="accent1"/>
                </a:solidFill>
              </a:rPr>
              <a:t>Vi har god kjennskap til barnas bakgrunn, hjemland, kultur og praksiser</a:t>
            </a:r>
          </a:p>
          <a:p>
            <a:r>
              <a:rPr lang="nb-NO" sz="3000" dirty="0">
                <a:solidFill>
                  <a:schemeClr val="accent1"/>
                </a:solidFill>
              </a:rPr>
              <a:t>Vi har en rutine for god oppstart for flerspråklige barn og foresatte </a:t>
            </a:r>
          </a:p>
          <a:p>
            <a:r>
              <a:rPr lang="nb-NO" sz="3000" dirty="0">
                <a:solidFill>
                  <a:schemeClr val="accent1"/>
                </a:solidFill>
              </a:rPr>
              <a:t>Vi bruker tolk ved behov og har rutine for bestilling og bruk av tolk</a:t>
            </a:r>
            <a:endParaRPr lang="nb-NO" sz="3000" dirty="0">
              <a:solidFill>
                <a:schemeClr val="accent1"/>
              </a:solidFill>
              <a:latin typeface="Calibri" panose="020F050202020403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b-NO" sz="3000" dirty="0">
                <a:solidFill>
                  <a:schemeClr val="accent1"/>
                </a:solidFill>
              </a:rPr>
              <a:t>Vi arrangerer foreldremøter for flerspråklige foresatte med relevante temaer</a:t>
            </a:r>
          </a:p>
          <a:p>
            <a:r>
              <a:rPr lang="nb-NO" sz="3000" dirty="0">
                <a:solidFill>
                  <a:schemeClr val="accent1"/>
                </a:solidFill>
              </a:rPr>
              <a:t>Mangfold, inkludering og flerspråklighet er faste punkter på foreldremøter</a:t>
            </a:r>
          </a:p>
          <a:p>
            <a:endParaRPr lang="nb-NO" dirty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1454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AD93AE-AC02-427A-A8E9-EED981806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accent6"/>
                </a:solidFill>
              </a:rPr>
              <a:t>5) Vi har en felles bevissthet og kompetanse på språklig og kulturelt mangfold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37E8FA-9B2F-4060-AC5C-01F9A2F94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2000" u="sng" dirty="0"/>
          </a:p>
          <a:p>
            <a:r>
              <a:rPr lang="nb-NO" dirty="0"/>
              <a:t>Vi har et felles syn på verdien av kulturelt mangfold i barnehagen</a:t>
            </a:r>
          </a:p>
          <a:p>
            <a:r>
              <a:rPr lang="nb-NO" dirty="0"/>
              <a:t>Vi har et felles syn på flerspråklighet og morsmålstøtte i barnehagen</a:t>
            </a:r>
          </a:p>
          <a:p>
            <a:r>
              <a:rPr lang="nb-NO" dirty="0"/>
              <a:t>Vi utvikler og deler vår kunnskap og kompetanse på dette feltet</a:t>
            </a:r>
          </a:p>
          <a:p>
            <a:r>
              <a:rPr lang="nb-NO" dirty="0"/>
              <a:t>Vi har faste punkter på personalmøter om dette temaet</a:t>
            </a:r>
          </a:p>
          <a:p>
            <a:r>
              <a:rPr lang="nb-NO" dirty="0"/>
              <a:t>Vi planlegger og gjennomfører temamøter for personalgruppa om dette temaet</a:t>
            </a:r>
          </a:p>
          <a:p>
            <a:r>
              <a:rPr lang="nb-NO" dirty="0"/>
              <a:t>Erfaringer og utfordringer deles i personalgruppa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996325840"/>
      </p:ext>
    </p:extLst>
  </p:cSld>
  <p:clrMapOvr>
    <a:masterClrMapping/>
  </p:clrMapOvr>
</p:sld>
</file>

<file path=ppt/theme/theme1.xml><?xml version="1.0" encoding="utf-8"?>
<a:theme xmlns:a="http://schemas.openxmlformats.org/drawingml/2006/main" name="Sandefjord Kommune_siste">
  <a:themeElements>
    <a:clrScheme name="Sandefjord Kommune">
      <a:dk1>
        <a:srgbClr val="00629B"/>
      </a:dk1>
      <a:lt1>
        <a:sysClr val="window" lastClr="FFFFFF"/>
      </a:lt1>
      <a:dk2>
        <a:srgbClr val="68D2DF"/>
      </a:dk2>
      <a:lt2>
        <a:srgbClr val="E7E6E6"/>
      </a:lt2>
      <a:accent1>
        <a:srgbClr val="00629B"/>
      </a:accent1>
      <a:accent2>
        <a:srgbClr val="68D2DF"/>
      </a:accent2>
      <a:accent3>
        <a:srgbClr val="A8AD00"/>
      </a:accent3>
      <a:accent4>
        <a:srgbClr val="7566A0"/>
      </a:accent4>
      <a:accent5>
        <a:srgbClr val="00857D"/>
      </a:accent5>
      <a:accent6>
        <a:srgbClr val="DC6B2F"/>
      </a:accent6>
      <a:hlink>
        <a:srgbClr val="00629B"/>
      </a:hlink>
      <a:folHlink>
        <a:srgbClr val="68D2D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sjon 16 9" id="{CC02FFDA-9BE8-4D79-9F4D-C3BE3B1175A3}" vid="{E1B1B285-6260-4332-977A-FEB8B16BCCF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Sandefjord kommune</Template>
  <TotalTime>3</TotalTime>
  <Words>461</Words>
  <Application>Microsoft Office PowerPoint</Application>
  <PresentationFormat>Widescreen</PresentationFormat>
  <Paragraphs>52</Paragraphs>
  <Slides>7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Aptos</vt:lpstr>
      <vt:lpstr>Arial</vt:lpstr>
      <vt:lpstr>Calibri</vt:lpstr>
      <vt:lpstr>Sandefjord Kommune_siste</vt:lpstr>
      <vt:lpstr>5 SKRITT PÅ VEI MOT EN GOD FLERKULTURELL BARNEHAGE</vt:lpstr>
      <vt:lpstr>5 skritt på vei mot en god flerkulturell barnehage</vt:lpstr>
      <vt:lpstr>1) Språklig og kulturelt mangfold er godt synlig vår barnehage</vt:lpstr>
      <vt:lpstr>2) Språklig og kulturelt mangfold er integrert i våre planer og pedagogikk</vt:lpstr>
      <vt:lpstr> 3) Vi har fokus på språkutvikling og språkmiljø, inkludert bruk av morsmål </vt:lpstr>
      <vt:lpstr> 4) Vi har god kjennskap til barnas bakgrunn og godt samarbeid med alle foresatte, uavhengig av språk og kultur </vt:lpstr>
      <vt:lpstr>5) Vi har en felles bevissthet og kompetanse på språklig og kulturelt mangfold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SKRITT PÅ VEI MOT EN GOD FLERKULTURELL BARNEHAGE</dc:title>
  <dc:creator>Tove Cecilie Kittelsen</dc:creator>
  <cp:lastModifiedBy>Tove Cecilie Kittelsen</cp:lastModifiedBy>
  <cp:revision>1</cp:revision>
  <dcterms:created xsi:type="dcterms:W3CDTF">2024-04-11T13:14:53Z</dcterms:created>
  <dcterms:modified xsi:type="dcterms:W3CDTF">2024-04-11T13:18:41Z</dcterms:modified>
</cp:coreProperties>
</file>